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7" autoAdjust="0"/>
    <p:restoredTop sz="80161" autoAdjust="0"/>
  </p:normalViewPr>
  <p:slideViewPr>
    <p:cSldViewPr snapToGrid="0">
      <p:cViewPr varScale="1">
        <p:scale>
          <a:sx n="80" d="100"/>
          <a:sy n="80" d="100"/>
        </p:scale>
        <p:origin x="10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65E46-69A9-4FE3-9F12-75C915BF146A}"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458F7-2E75-4D89-A9B4-B7F286A50D80}" type="slidenum">
              <a:rPr lang="en-US" smtClean="0"/>
              <a:t>‹#›</a:t>
            </a:fld>
            <a:endParaRPr lang="en-US"/>
          </a:p>
        </p:txBody>
      </p:sp>
    </p:spTree>
    <p:extLst>
      <p:ext uri="{BB962C8B-B14F-4D97-AF65-F5344CB8AC3E}">
        <p14:creationId xmlns:p14="http://schemas.microsoft.com/office/powerpoint/2010/main" val="311761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me! Today, we’re here to talk about exciting discretionary incentives for Performance Year 2023, and the new opportunities to earn and achieve – including Bronze incentives and pin for growing business builders.</a:t>
            </a:r>
          </a:p>
          <a:p>
            <a:endParaRPr lang="en-US" dirty="0"/>
          </a:p>
          <a:p>
            <a:r>
              <a:rPr lang="en-US" dirty="0"/>
              <a:t>From IBOs just getting started to the most experienced Leaders, anyone can have a healthy, sustainable business. And you can make more money with discretionary Growth Incentives on your way!</a:t>
            </a:r>
          </a:p>
          <a:p>
            <a:endParaRPr lang="en-US" dirty="0"/>
          </a:p>
          <a:p>
            <a:endParaRPr lang="en-US" dirty="0"/>
          </a:p>
        </p:txBody>
      </p:sp>
      <p:sp>
        <p:nvSpPr>
          <p:cNvPr id="4" name="Slide Number Placeholder 3"/>
          <p:cNvSpPr>
            <a:spLocks noGrp="1"/>
          </p:cNvSpPr>
          <p:nvPr>
            <p:ph type="sldNum" sz="quarter" idx="5"/>
          </p:nvPr>
        </p:nvSpPr>
        <p:spPr/>
        <p:txBody>
          <a:bodyPr/>
          <a:lstStyle/>
          <a:p>
            <a:fld id="{A29458F7-2E75-4D89-A9B4-B7F286A50D80}" type="slidenum">
              <a:rPr lang="en-US" smtClean="0"/>
              <a:t>2</a:t>
            </a:fld>
            <a:endParaRPr lang="en-US"/>
          </a:p>
        </p:txBody>
      </p:sp>
    </p:spTree>
    <p:extLst>
      <p:ext uri="{BB962C8B-B14F-4D97-AF65-F5344CB8AC3E}">
        <p14:creationId xmlns:p14="http://schemas.microsoft.com/office/powerpoint/2010/main" val="1714304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first month in which this IBO achieves 18% Performance Bonus level </a:t>
            </a:r>
            <a:r>
              <a:rPr lang="en-US" i="1" dirty="0"/>
              <a:t>and</a:t>
            </a:r>
            <a:r>
              <a:rPr lang="en-US" i="0" dirty="0"/>
              <a:t> has three legs each </a:t>
            </a:r>
            <a:r>
              <a:rPr lang="en-US" dirty="0"/>
              <a:t>achieving</a:t>
            </a:r>
            <a:r>
              <a:rPr lang="en-US" i="0" dirty="0"/>
              <a:t> a minimum 6% Performance Bonus is December of IBO year 1. They earn a 40% multiplier on that month’s total Performance Bonus at 18%. This also starts their Bronze Builder window. Just like Bronze Foundation Incentive, they now have 18 months to earn the Bronze Builder Incentive up to 12 times.</a:t>
            </a:r>
          </a:p>
          <a:p>
            <a:endParaRPr lang="en-US" i="0" dirty="0"/>
          </a:p>
          <a:p>
            <a:r>
              <a:rPr lang="en-US" i="0" dirty="0"/>
              <a:t>They also achieve the Bronze pin in their first month, too! </a:t>
            </a:r>
          </a:p>
          <a:p>
            <a:endParaRPr lang="en-US" i="0" dirty="0"/>
          </a:p>
          <a:p>
            <a:r>
              <a:rPr lang="en-US" i="0" dirty="0"/>
              <a:t>This IBO qualifies for the incentive several months in a row, and then their volume becomes a little less consistent. They drop out of eligibility for a month here and there. That’s ok! </a:t>
            </a:r>
          </a:p>
          <a:p>
            <a:endParaRPr lang="en-US" dirty="0"/>
          </a:p>
          <a:p>
            <a:r>
              <a:rPr lang="en-US" i="0" dirty="0"/>
              <a:t>As long as the IBO qualifies for </a:t>
            </a:r>
            <a:r>
              <a:rPr lang="en-US" i="1" dirty="0"/>
              <a:t>any</a:t>
            </a:r>
            <a:r>
              <a:rPr lang="en-US" i="0" dirty="0"/>
              <a:t> 12 months out of their 18-month Bronze Builder window, they’ll maximize their incentive. By February of IBO year 2, 15 months after their first qualification, they achieve their 12th month and the incentive ends. </a:t>
            </a:r>
          </a:p>
        </p:txBody>
      </p:sp>
      <p:sp>
        <p:nvSpPr>
          <p:cNvPr id="4" name="Slide Number Placeholder 3"/>
          <p:cNvSpPr>
            <a:spLocks noGrp="1"/>
          </p:cNvSpPr>
          <p:nvPr>
            <p:ph type="sldNum" sz="quarter" idx="5"/>
          </p:nvPr>
        </p:nvSpPr>
        <p:spPr/>
        <p:txBody>
          <a:bodyPr/>
          <a:lstStyle/>
          <a:p>
            <a:fld id="{A29458F7-2E75-4D89-A9B4-B7F286A50D80}" type="slidenum">
              <a:rPr lang="en-US" smtClean="0"/>
              <a:t>11</a:t>
            </a:fld>
            <a:endParaRPr lang="en-US"/>
          </a:p>
        </p:txBody>
      </p:sp>
    </p:spTree>
    <p:extLst>
      <p:ext uri="{BB962C8B-B14F-4D97-AF65-F5344CB8AC3E}">
        <p14:creationId xmlns:p14="http://schemas.microsoft.com/office/powerpoint/2010/main" val="402789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each incentive’s specific eligibility requirements, discretionary growth incentives and non-cash awards have baseline requirements for eligibility. </a:t>
            </a:r>
          </a:p>
          <a:p>
            <a:endParaRPr lang="en-US" dirty="0"/>
          </a:p>
          <a:p>
            <a:r>
              <a:rPr lang="en-US" dirty="0"/>
              <a:t>To be eligible each month, you must generate at least 150 Personal PV. New for Performance Year 2023, at least 60% of your Personal PV must qualify as Verified Customer Sales.</a:t>
            </a:r>
          </a:p>
          <a:p>
            <a:endParaRPr lang="en-US" dirty="0"/>
          </a:p>
          <a:p>
            <a:r>
              <a:rPr lang="en-US" dirty="0"/>
              <a:t>Non-merge businesses only need to meet baseline requirements in their primary business. Once met, discretionary incentives can then be earned in any qualifying non-merge businesses.</a:t>
            </a:r>
          </a:p>
          <a:p>
            <a:endParaRPr lang="en-US" dirty="0"/>
          </a:p>
        </p:txBody>
      </p:sp>
      <p:sp>
        <p:nvSpPr>
          <p:cNvPr id="4" name="Slide Number Placeholder 3"/>
          <p:cNvSpPr>
            <a:spLocks noGrp="1"/>
          </p:cNvSpPr>
          <p:nvPr>
            <p:ph type="sldNum" sz="quarter" idx="5"/>
          </p:nvPr>
        </p:nvSpPr>
        <p:spPr/>
        <p:txBody>
          <a:bodyPr/>
          <a:lstStyle/>
          <a:p>
            <a:fld id="{A29458F7-2E75-4D89-A9B4-B7F286A50D80}" type="slidenum">
              <a:rPr lang="en-US" smtClean="0"/>
              <a:t>3</a:t>
            </a:fld>
            <a:endParaRPr lang="en-US"/>
          </a:p>
        </p:txBody>
      </p:sp>
    </p:spTree>
    <p:extLst>
      <p:ext uri="{BB962C8B-B14F-4D97-AF65-F5344CB8AC3E}">
        <p14:creationId xmlns:p14="http://schemas.microsoft.com/office/powerpoint/2010/main" val="17536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Here’s the entire PY23 Growth Incentives Program for early IBOs and for IBO Leaders. Any incentives without “new” are the same as PY22.</a:t>
            </a:r>
          </a:p>
          <a:p>
            <a:pPr defTabSz="966612">
              <a:defRPr/>
            </a:pPr>
            <a:endParaRPr lang="en-US" dirty="0"/>
          </a:p>
          <a:p>
            <a:pPr defTabSz="966612">
              <a:defRPr/>
            </a:pPr>
            <a:r>
              <a:rPr lang="en-US" dirty="0"/>
              <a:t>A big change for Early Incentives is discontinuing the Fast Track Incentive Program. Instead, it will be replaced by the all-new Bronze Foundation Incentive and Bronze Builder Incentive. Plus, the Bronze pin for Builder earners! </a:t>
            </a:r>
          </a:p>
          <a:p>
            <a:pPr defTabSz="966612">
              <a:defRPr/>
            </a:pPr>
            <a:endParaRPr lang="en-US" dirty="0"/>
          </a:p>
          <a:p>
            <a:pPr defTabSz="966612">
              <a:defRPr/>
            </a:pPr>
            <a:r>
              <a:rPr lang="en-US" dirty="0"/>
              <a:t>Both Bronze incentives allow growing business builders to earn more money up to 12 times in 18 months. Because they are paid as multipliers on monthly Performance Bonus, the potential amount paid under each incentive is truly unlimited!</a:t>
            </a:r>
          </a:p>
        </p:txBody>
      </p:sp>
      <p:sp>
        <p:nvSpPr>
          <p:cNvPr id="4" name="Slide Number Placeholder 3"/>
          <p:cNvSpPr>
            <a:spLocks noGrp="1"/>
          </p:cNvSpPr>
          <p:nvPr>
            <p:ph type="sldNum" sz="quarter" idx="5"/>
          </p:nvPr>
        </p:nvSpPr>
        <p:spPr/>
        <p:txBody>
          <a:bodyPr/>
          <a:lstStyle/>
          <a:p>
            <a:fld id="{A29458F7-2E75-4D89-A9B4-B7F286A50D80}" type="slidenum">
              <a:rPr lang="en-US" smtClean="0"/>
              <a:t>4</a:t>
            </a:fld>
            <a:endParaRPr lang="en-US"/>
          </a:p>
        </p:txBody>
      </p:sp>
    </p:spTree>
    <p:extLst>
      <p:ext uri="{BB962C8B-B14F-4D97-AF65-F5344CB8AC3E}">
        <p14:creationId xmlns:p14="http://schemas.microsoft.com/office/powerpoint/2010/main" val="244562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made a few updates to growth incentives as a whole.</a:t>
            </a:r>
          </a:p>
          <a:p>
            <a:endParaRPr lang="en-US" dirty="0"/>
          </a:p>
          <a:p>
            <a:pPr marL="181240" marR="0" lvl="0" indent="-1812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We have discontinued the BV uplift on VCS, and the PV uplift remains. Since VCS launched, its benefits have been incorporated throughout all Amway programs and incentives. Today VCS is simply the way to do business.</a:t>
            </a:r>
          </a:p>
          <a:p>
            <a:pPr marL="181240" marR="0" lvl="0" indent="-18124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The Fast Track Incentive Program ends August 31, 2022. Bronze Foundation and Bronze Builder Incentives – combined with the Customer Sales Incentive – are the new path for new IBOs to build a strong, sustainable business. Bronze is a more rewarding program, with unlimited potential discretionary incentive earnings, plus recognition along the way. There will be no overlap between Fast Track and Bronze. Fast Track is discontinued as soon as Bronze begins.</a:t>
            </a:r>
          </a:p>
          <a:p>
            <a:pPr marL="181240" indent="-181240">
              <a:spcAft>
                <a:spcPts val="600"/>
              </a:spcAft>
              <a:buFont typeface="Arial" panose="020B0604020202020204" pitchFamily="34" charset="0"/>
              <a:buChar char="•"/>
            </a:pPr>
            <a:r>
              <a:rPr lang="en-US" dirty="0"/>
              <a:t>VCS enhancements have been discontinued for Q12 Incentives and Emerald and Diamond Leadership Incentives. Instead, these incentives have returned to a set award amount. If you achieve below 60% Group/Ruby VCS, your incentive is prorated accordingly.</a:t>
            </a:r>
          </a:p>
          <a:p>
            <a:pPr marL="181240" indent="-181240">
              <a:spcAft>
                <a:spcPts val="600"/>
              </a:spcAft>
              <a:buFont typeface="Arial" panose="020B0604020202020204" pitchFamily="34" charset="0"/>
              <a:buChar char="•"/>
            </a:pPr>
            <a:r>
              <a:rPr lang="en-US" dirty="0"/>
              <a:t>Last, monthly incentives processes have been better incorporated into Amway systems. You’ll now be paid even earlier on the 15th of each month.</a:t>
            </a:r>
          </a:p>
        </p:txBody>
      </p:sp>
      <p:sp>
        <p:nvSpPr>
          <p:cNvPr id="4" name="Slide Number Placeholder 3"/>
          <p:cNvSpPr>
            <a:spLocks noGrp="1"/>
          </p:cNvSpPr>
          <p:nvPr>
            <p:ph type="sldNum" sz="quarter" idx="5"/>
          </p:nvPr>
        </p:nvSpPr>
        <p:spPr/>
        <p:txBody>
          <a:bodyPr/>
          <a:lstStyle/>
          <a:p>
            <a:fld id="{A29458F7-2E75-4D89-A9B4-B7F286A50D80}" type="slidenum">
              <a:rPr lang="en-US" smtClean="0"/>
              <a:t>5</a:t>
            </a:fld>
            <a:endParaRPr lang="en-US"/>
          </a:p>
        </p:txBody>
      </p:sp>
    </p:spTree>
    <p:extLst>
      <p:ext uri="{BB962C8B-B14F-4D97-AF65-F5344CB8AC3E}">
        <p14:creationId xmlns:p14="http://schemas.microsoft.com/office/powerpoint/2010/main" val="262319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Bronze incentives, combined with Customer Sales Incentive, are all about helping IBOs start strong with earlier earnings and recognition. Both can lead to more successful businesses down the road.</a:t>
            </a:r>
          </a:p>
          <a:p>
            <a:endParaRPr lang="en-US" dirty="0"/>
          </a:p>
          <a:p>
            <a:pPr marL="171450" indent="-171450">
              <a:spcAft>
                <a:spcPts val="600"/>
              </a:spcAft>
              <a:buFont typeface="Arial" panose="020B0604020202020204" pitchFamily="34" charset="0"/>
              <a:buChar char="•"/>
            </a:pPr>
            <a:r>
              <a:rPr lang="en-US" dirty="0"/>
              <a:t>IBOs start by </a:t>
            </a:r>
            <a:r>
              <a:rPr lang="en-US" b="1" dirty="0"/>
              <a:t>making more money right away</a:t>
            </a:r>
            <a:r>
              <a:rPr lang="en-US" dirty="0"/>
              <a:t> when they make Verified Customer Sales. The Customer Sales Incentive rewards them more for those sales.</a:t>
            </a:r>
          </a:p>
          <a:p>
            <a:pPr marL="171450" indent="-171450">
              <a:spcAft>
                <a:spcPts val="600"/>
              </a:spcAft>
              <a:buFont typeface="Arial" panose="020B0604020202020204" pitchFamily="34" charset="0"/>
              <a:buChar char="•"/>
            </a:pPr>
            <a:r>
              <a:rPr lang="en-US" dirty="0"/>
              <a:t>When they’re ready, they can start </a:t>
            </a:r>
            <a:r>
              <a:rPr lang="en-US" b="1" dirty="0"/>
              <a:t>building a balanced team that sells</a:t>
            </a:r>
            <a:r>
              <a:rPr lang="en-US" dirty="0"/>
              <a:t> by meeting Bronze Foundation Incentive requirements.</a:t>
            </a:r>
          </a:p>
          <a:p>
            <a:pPr marL="171450" indent="-171450">
              <a:spcAft>
                <a:spcPts val="600"/>
              </a:spcAft>
              <a:buFont typeface="Arial" panose="020B0604020202020204" pitchFamily="34" charset="0"/>
              <a:buChar char="•"/>
            </a:pPr>
            <a:r>
              <a:rPr lang="en-US" dirty="0"/>
              <a:t>When they’re prepared to </a:t>
            </a:r>
            <a:r>
              <a:rPr lang="en-US" b="1" dirty="0"/>
              <a:t>keep growing for balance,</a:t>
            </a:r>
            <a:r>
              <a:rPr lang="en-US" dirty="0"/>
              <a:t> Bronze Builder Incentive is their reward!</a:t>
            </a:r>
          </a:p>
          <a:p>
            <a:r>
              <a:rPr lang="en-US" dirty="0"/>
              <a:t>Going for Bronze is an excellent goal for a growing IBO.</a:t>
            </a:r>
          </a:p>
        </p:txBody>
      </p:sp>
      <p:sp>
        <p:nvSpPr>
          <p:cNvPr id="4" name="Slide Number Placeholder 3"/>
          <p:cNvSpPr>
            <a:spLocks noGrp="1"/>
          </p:cNvSpPr>
          <p:nvPr>
            <p:ph type="sldNum" sz="quarter" idx="5"/>
          </p:nvPr>
        </p:nvSpPr>
        <p:spPr/>
        <p:txBody>
          <a:bodyPr/>
          <a:lstStyle/>
          <a:p>
            <a:fld id="{A29458F7-2E75-4D89-A9B4-B7F286A50D80}" type="slidenum">
              <a:rPr lang="en-US" smtClean="0"/>
              <a:t>6</a:t>
            </a:fld>
            <a:endParaRPr lang="en-US"/>
          </a:p>
        </p:txBody>
      </p:sp>
    </p:spTree>
    <p:extLst>
      <p:ext uri="{BB962C8B-B14F-4D97-AF65-F5344CB8AC3E}">
        <p14:creationId xmlns:p14="http://schemas.microsoft.com/office/powerpoint/2010/main" val="332715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Customer Sales Incentive is unchanged. It still rewards </a:t>
            </a:r>
            <a:r>
              <a:rPr lang="en-US" dirty="0">
                <a:solidFill>
                  <a:srgbClr val="2C2C2C"/>
                </a:solidFill>
                <a:ea typeface="Source Sans Pro" panose="020B0503030403020204" pitchFamily="34" charset="0"/>
              </a:rPr>
              <a:t>IBOs at or below 9% Performance Bonus with up to 10% on BV of all Verified Customer Sales. Combined with 10% retail margin, that’s at least 20% on every Verified Customer Sale.</a:t>
            </a:r>
            <a:endParaRPr lang="en-US" dirty="0"/>
          </a:p>
        </p:txBody>
      </p:sp>
      <p:sp>
        <p:nvSpPr>
          <p:cNvPr id="4" name="Slide Number Placeholder 3"/>
          <p:cNvSpPr>
            <a:spLocks noGrp="1"/>
          </p:cNvSpPr>
          <p:nvPr>
            <p:ph type="sldNum" sz="quarter" idx="5"/>
          </p:nvPr>
        </p:nvSpPr>
        <p:spPr/>
        <p:txBody>
          <a:bodyPr/>
          <a:lstStyle/>
          <a:p>
            <a:fld id="{A29458F7-2E75-4D89-A9B4-B7F286A50D80}" type="slidenum">
              <a:rPr lang="en-US" smtClean="0"/>
              <a:t>7</a:t>
            </a:fld>
            <a:endParaRPr lang="en-US"/>
          </a:p>
        </p:txBody>
      </p:sp>
    </p:spTree>
    <p:extLst>
      <p:ext uri="{BB962C8B-B14F-4D97-AF65-F5344CB8AC3E}">
        <p14:creationId xmlns:p14="http://schemas.microsoft.com/office/powerpoint/2010/main" val="90511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PY23 we’re introducing the Bronze Foundation Incentive to reward IBOs for growing a healthy, sustainable business and team that sells to customers.</a:t>
            </a:r>
          </a:p>
          <a:p>
            <a:endParaRPr lang="en-US" dirty="0"/>
          </a:p>
          <a:p>
            <a:r>
              <a:rPr lang="en-US" dirty="0"/>
              <a:t>This incentive rewards you for achieving 9% Performance Bonus level or higher and having at least three personally or foster sponsored Legs, each achieving a minimum 3% Performance Bonus.  </a:t>
            </a:r>
            <a:br>
              <a:rPr lang="en-US" dirty="0"/>
            </a:br>
            <a:endParaRPr lang="en-US" dirty="0"/>
          </a:p>
          <a:p>
            <a:r>
              <a:rPr lang="en-US" dirty="0"/>
              <a:t>Every month you meet these requirements, you’ll earn an extra 30% multiplier on your monthly Performance Bonus, which includes your Personal Bonus and Differential Bonus. You can earn the incentive up to 12 times within an 18-month period. The window starts with your first Bronze Foundation month.  </a:t>
            </a:r>
          </a:p>
        </p:txBody>
      </p:sp>
      <p:sp>
        <p:nvSpPr>
          <p:cNvPr id="4" name="Slide Number Placeholder 3"/>
          <p:cNvSpPr>
            <a:spLocks noGrp="1"/>
          </p:cNvSpPr>
          <p:nvPr>
            <p:ph type="sldNum" sz="quarter" idx="5"/>
          </p:nvPr>
        </p:nvSpPr>
        <p:spPr/>
        <p:txBody>
          <a:bodyPr/>
          <a:lstStyle/>
          <a:p>
            <a:fld id="{A29458F7-2E75-4D89-A9B4-B7F286A50D80}" type="slidenum">
              <a:rPr lang="en-US" smtClean="0"/>
              <a:t>8</a:t>
            </a:fld>
            <a:endParaRPr lang="en-US"/>
          </a:p>
        </p:txBody>
      </p:sp>
    </p:spTree>
    <p:extLst>
      <p:ext uri="{BB962C8B-B14F-4D97-AF65-F5344CB8AC3E}">
        <p14:creationId xmlns:p14="http://schemas.microsoft.com/office/powerpoint/2010/main" val="2376059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This IBO’s Performance Bonus level, business structure and Bronze Foundation Incentive eligibility are tracked in this calendar. </a:t>
            </a:r>
          </a:p>
          <a:p>
            <a:endParaRPr lang="en-US" dirty="0"/>
          </a:p>
          <a:p>
            <a:r>
              <a:rPr lang="en-US" dirty="0"/>
              <a:t>The first month in which this IBO achieves 9% Performance Bonus level </a:t>
            </a:r>
            <a:r>
              <a:rPr lang="en-US" i="1" dirty="0"/>
              <a:t>and</a:t>
            </a:r>
            <a:r>
              <a:rPr lang="en-US" i="0" dirty="0"/>
              <a:t> has three legs each </a:t>
            </a:r>
            <a:r>
              <a:rPr lang="en-US" dirty="0"/>
              <a:t>achieving</a:t>
            </a:r>
            <a:r>
              <a:rPr lang="en-US" i="0" dirty="0"/>
              <a:t> a minimum 3% Performance Bonus is January of IBO year 1. They earn a 30% multiplier on that month’s total Performance Bonus at 9%. This also starts their Bronze Foundation window. They now have 18 months to earn the incentive up to 12 times. Each month they qualify, they’ll get an incentive.</a:t>
            </a:r>
          </a:p>
          <a:p>
            <a:endParaRPr lang="en-US" i="0" dirty="0"/>
          </a:p>
          <a:p>
            <a:r>
              <a:rPr lang="en-US" i="0" dirty="0"/>
              <a:t>The IBO qualifies for five months in a row, and then their group volume drops and they miss a month. That’s ok! They’re still in their 18-month eligibility period. After that drop, they increase their group volume and qualify for the next seven months. That adds up to 12 months, and their Bronze Foundation window ends.</a:t>
            </a:r>
          </a:p>
          <a:p>
            <a:endParaRPr lang="en-US" dirty="0"/>
          </a:p>
          <a:p>
            <a:r>
              <a:rPr lang="en-US" i="0" dirty="0"/>
              <a:t>Even though their Performance Bonus level and structure are still right for Bronze Builder in February of IBO year 2, they won’t earn the incentive because they’ve hit their maximum 12 payments. Congratulations to this IBO!</a:t>
            </a:r>
            <a:endParaRPr lang="en-US" dirty="0"/>
          </a:p>
        </p:txBody>
      </p:sp>
      <p:sp>
        <p:nvSpPr>
          <p:cNvPr id="4" name="Slide Number Placeholder 3"/>
          <p:cNvSpPr>
            <a:spLocks noGrp="1"/>
          </p:cNvSpPr>
          <p:nvPr>
            <p:ph type="sldNum" sz="quarter" idx="5"/>
          </p:nvPr>
        </p:nvSpPr>
        <p:spPr/>
        <p:txBody>
          <a:bodyPr/>
          <a:lstStyle/>
          <a:p>
            <a:fld id="{A29458F7-2E75-4D89-A9B4-B7F286A50D80}" type="slidenum">
              <a:rPr lang="en-US" smtClean="0"/>
              <a:t>9</a:t>
            </a:fld>
            <a:endParaRPr lang="en-US"/>
          </a:p>
        </p:txBody>
      </p:sp>
    </p:spTree>
    <p:extLst>
      <p:ext uri="{BB962C8B-B14F-4D97-AF65-F5344CB8AC3E}">
        <p14:creationId xmlns:p14="http://schemas.microsoft.com/office/powerpoint/2010/main" val="398867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after Bronze Foundation is Bronze Builder Incentive. Grow to it by achieving 18% Performance Bonus level or higher while having at least three personally or foster sponsored Legs, each achieving a minimum 6% Performance Bonus. Your reward is a 40% multiplier on your monthly Performance Bonus.</a:t>
            </a:r>
          </a:p>
          <a:p>
            <a:endParaRPr lang="en-US" dirty="0"/>
          </a:p>
          <a:p>
            <a:r>
              <a:rPr lang="en-US" dirty="0"/>
              <a:t>The first month you achieve Bronze Builder, you’ll also earn the Bronze recognition pin! This is a brand-new recognition level before Silver. Bronze is another excellent goal for even the newest IBO to work toward. </a:t>
            </a:r>
            <a:br>
              <a:rPr lang="en-US" dirty="0"/>
            </a:br>
            <a:br>
              <a:rPr lang="en-US" dirty="0"/>
            </a:br>
            <a:r>
              <a:rPr lang="en-US" dirty="0"/>
              <a:t>You can earn the Bronze Builder Incentive up to 12 times within an 18-month period. The window starts with your first Bronze Builder month.</a:t>
            </a:r>
          </a:p>
        </p:txBody>
      </p:sp>
      <p:sp>
        <p:nvSpPr>
          <p:cNvPr id="4" name="Slide Number Placeholder 3"/>
          <p:cNvSpPr>
            <a:spLocks noGrp="1"/>
          </p:cNvSpPr>
          <p:nvPr>
            <p:ph type="sldNum" sz="quarter" idx="5"/>
          </p:nvPr>
        </p:nvSpPr>
        <p:spPr/>
        <p:txBody>
          <a:bodyPr/>
          <a:lstStyle/>
          <a:p>
            <a:fld id="{A29458F7-2E75-4D89-A9B4-B7F286A50D80}" type="slidenum">
              <a:rPr lang="en-US" smtClean="0"/>
              <a:t>10</a:t>
            </a:fld>
            <a:endParaRPr lang="en-US"/>
          </a:p>
        </p:txBody>
      </p:sp>
    </p:spTree>
    <p:extLst>
      <p:ext uri="{BB962C8B-B14F-4D97-AF65-F5344CB8AC3E}">
        <p14:creationId xmlns:p14="http://schemas.microsoft.com/office/powerpoint/2010/main" val="406144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4784-A1F1-0773-6E3E-B1CB577782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028B21-9060-D2C2-4198-75784CF50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92637F-4CF9-BD9D-5F83-4DDD170F050E}"/>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5" name="Footer Placeholder 4">
            <a:extLst>
              <a:ext uri="{FF2B5EF4-FFF2-40B4-BE49-F238E27FC236}">
                <a16:creationId xmlns:a16="http://schemas.microsoft.com/office/drawing/2014/main" id="{59ECCE57-DFAF-C769-E0AD-5A7270C11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C31B4-21F5-05A1-F020-29A156811731}"/>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404045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C15B-C633-B45F-969C-3DFDE3ABF3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EC8974-52D0-72B7-5AB5-3E7338121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C7A82-4C5D-2226-91D7-EA59E7D0603A}"/>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5" name="Footer Placeholder 4">
            <a:extLst>
              <a:ext uri="{FF2B5EF4-FFF2-40B4-BE49-F238E27FC236}">
                <a16:creationId xmlns:a16="http://schemas.microsoft.com/office/drawing/2014/main" id="{912B276E-2324-6FD8-4074-34D5B6857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F99D9-2F1E-EC4C-8417-F87178CCEB44}"/>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337026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0CD91-F7EB-021F-C60B-5C2CE5397B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B1E7D7-68FC-D4A8-DA39-06A14949B8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12E96-1654-F7FE-F6BC-34B18D16A75C}"/>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5" name="Footer Placeholder 4">
            <a:extLst>
              <a:ext uri="{FF2B5EF4-FFF2-40B4-BE49-F238E27FC236}">
                <a16:creationId xmlns:a16="http://schemas.microsoft.com/office/drawing/2014/main" id="{4633459E-105A-6BB5-1FC9-8CDAD5990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2B09E-F9E6-2E36-0A65-A94034239B69}"/>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300286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83DE-7391-01DE-C327-E406C4A7E5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91970-690B-7050-3780-7C756E90B0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577AA-B63D-D526-6889-989BD0F6684A}"/>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5" name="Footer Placeholder 4">
            <a:extLst>
              <a:ext uri="{FF2B5EF4-FFF2-40B4-BE49-F238E27FC236}">
                <a16:creationId xmlns:a16="http://schemas.microsoft.com/office/drawing/2014/main" id="{AE1499FB-4CEB-621F-2E3D-56C61628F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EF2CF-1A72-EE81-A334-85F8AB1A3C3C}"/>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394832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61648-8150-6532-8757-2178BC91A2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FA15DB-338D-08FD-B452-78C032650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853FAE-2248-0554-2446-57D226870C1C}"/>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5" name="Footer Placeholder 4">
            <a:extLst>
              <a:ext uri="{FF2B5EF4-FFF2-40B4-BE49-F238E27FC236}">
                <a16:creationId xmlns:a16="http://schemas.microsoft.com/office/drawing/2014/main" id="{849DE2DB-6DFB-AAD7-DCAC-14C940AB5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56B72-E110-C5D9-BD93-03D6557CADA9}"/>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383505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359A-93F7-25F5-7DFF-F4A634774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DFAA3-CD16-2C1F-0C36-1ACAB8ACFF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FFDF30-7A00-1E09-D928-E34AC823CB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EF5804-48FC-BECC-22AF-82EEA7BC0F88}"/>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6" name="Footer Placeholder 5">
            <a:extLst>
              <a:ext uri="{FF2B5EF4-FFF2-40B4-BE49-F238E27FC236}">
                <a16:creationId xmlns:a16="http://schemas.microsoft.com/office/drawing/2014/main" id="{BCCF7529-C7A3-D61A-1FA2-9D5482219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28389A-89B5-009D-7925-0FA0518490AC}"/>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266911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87F5-D2DB-172F-9992-F377FC2C67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B32979-789B-7D85-1DF1-DFDA9A53B7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58EE9-E536-B3EC-0F69-EDC05B28B8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9A759-8C87-1256-934A-472DDAE16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95B43-432B-FEFC-0AA8-9EF574C425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771C10-191F-6478-0FEB-7A84230AAFF7}"/>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8" name="Footer Placeholder 7">
            <a:extLst>
              <a:ext uri="{FF2B5EF4-FFF2-40B4-BE49-F238E27FC236}">
                <a16:creationId xmlns:a16="http://schemas.microsoft.com/office/drawing/2014/main" id="{80D2868A-3B20-076C-F4EC-C6557446BE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20708-D7B3-0103-D07A-92182DD3E36B}"/>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343274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DE97-C8A0-2B0F-9816-0121E472B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4CD83B-46C0-4BC0-6CAE-56FC063A4CFE}"/>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4" name="Footer Placeholder 3">
            <a:extLst>
              <a:ext uri="{FF2B5EF4-FFF2-40B4-BE49-F238E27FC236}">
                <a16:creationId xmlns:a16="http://schemas.microsoft.com/office/drawing/2014/main" id="{2F022EFD-189E-C01C-A136-8AF25E8028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FA2D2E-E74A-61F8-84E1-F8D385B2C36F}"/>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398649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7B49C-AB74-65C8-6673-2D324F97AA9A}"/>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3" name="Footer Placeholder 2">
            <a:extLst>
              <a:ext uri="{FF2B5EF4-FFF2-40B4-BE49-F238E27FC236}">
                <a16:creationId xmlns:a16="http://schemas.microsoft.com/office/drawing/2014/main" id="{103A8E7A-A3BB-66CD-CA6D-EC02389422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813805-7FB8-5BF7-49AB-2658B760519D}"/>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43910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D5A8-2D33-ED3B-CA7B-E9EEE7DBA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9E929-B544-25D8-4673-C30113DEF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3E7F6-0711-F662-F9C1-F933FEF64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784BF-7D68-32EC-BC6D-4FA8D8E22BB7}"/>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6" name="Footer Placeholder 5">
            <a:extLst>
              <a:ext uri="{FF2B5EF4-FFF2-40B4-BE49-F238E27FC236}">
                <a16:creationId xmlns:a16="http://schemas.microsoft.com/office/drawing/2014/main" id="{3F566DF9-95FF-1E73-BCCF-49999F92C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A8F55-08BB-27FE-FE57-D55E03CE967D}"/>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246597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680E-F2B1-49D7-71BE-5D0B03BC5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D021BE-7DD5-D2F0-15D6-64451C280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97787B-4999-4EC2-E952-C18F72BF6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AD5E5-EEC1-F506-9D6F-D660575B2DFB}"/>
              </a:ext>
            </a:extLst>
          </p:cNvPr>
          <p:cNvSpPr>
            <a:spLocks noGrp="1"/>
          </p:cNvSpPr>
          <p:nvPr>
            <p:ph type="dt" sz="half" idx="10"/>
          </p:nvPr>
        </p:nvSpPr>
        <p:spPr/>
        <p:txBody>
          <a:bodyPr/>
          <a:lstStyle/>
          <a:p>
            <a:fld id="{24A0A054-C87E-4D9F-AE92-850EAF9F13B9}" type="datetimeFigureOut">
              <a:rPr lang="en-US" smtClean="0"/>
              <a:t>7/13/2022</a:t>
            </a:fld>
            <a:endParaRPr lang="en-US"/>
          </a:p>
        </p:txBody>
      </p:sp>
      <p:sp>
        <p:nvSpPr>
          <p:cNvPr id="6" name="Footer Placeholder 5">
            <a:extLst>
              <a:ext uri="{FF2B5EF4-FFF2-40B4-BE49-F238E27FC236}">
                <a16:creationId xmlns:a16="http://schemas.microsoft.com/office/drawing/2014/main" id="{6ED5359C-8C68-7065-FFEF-A9B8ED0ED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BBFD8-4CDC-61DE-240B-AE183F253089}"/>
              </a:ext>
            </a:extLst>
          </p:cNvPr>
          <p:cNvSpPr>
            <a:spLocks noGrp="1"/>
          </p:cNvSpPr>
          <p:nvPr>
            <p:ph type="sldNum" sz="quarter" idx="12"/>
          </p:nvPr>
        </p:nvSpPr>
        <p:spPr/>
        <p:txBody>
          <a:bodyPr/>
          <a:lstStyle/>
          <a:p>
            <a:fld id="{CC8DDD96-E08D-458C-A2D9-ABDFA1F065C5}" type="slidenum">
              <a:rPr lang="en-US" smtClean="0"/>
              <a:t>‹#›</a:t>
            </a:fld>
            <a:endParaRPr lang="en-US"/>
          </a:p>
        </p:txBody>
      </p:sp>
    </p:spTree>
    <p:extLst>
      <p:ext uri="{BB962C8B-B14F-4D97-AF65-F5344CB8AC3E}">
        <p14:creationId xmlns:p14="http://schemas.microsoft.com/office/powerpoint/2010/main" val="366288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0B5D8-741A-C788-EB02-C150B0286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DB2D86-1BA9-E9F6-5DD2-668062469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DF7C2-27D1-B6AC-4D27-43F574B99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0A054-C87E-4D9F-AE92-850EAF9F13B9}" type="datetimeFigureOut">
              <a:rPr lang="en-US" smtClean="0"/>
              <a:t>7/13/2022</a:t>
            </a:fld>
            <a:endParaRPr lang="en-US"/>
          </a:p>
        </p:txBody>
      </p:sp>
      <p:sp>
        <p:nvSpPr>
          <p:cNvPr id="5" name="Footer Placeholder 4">
            <a:extLst>
              <a:ext uri="{FF2B5EF4-FFF2-40B4-BE49-F238E27FC236}">
                <a16:creationId xmlns:a16="http://schemas.microsoft.com/office/drawing/2014/main" id="{63C5B147-D2F1-02EB-28E8-3B4FFB300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0182DE-F169-D3B1-DB01-BFD79C273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DDD96-E08D-458C-A2D9-ABDFA1F065C5}" type="slidenum">
              <a:rPr lang="en-US" smtClean="0"/>
              <a:t>‹#›</a:t>
            </a:fld>
            <a:endParaRPr lang="en-US"/>
          </a:p>
        </p:txBody>
      </p:sp>
    </p:spTree>
    <p:extLst>
      <p:ext uri="{BB962C8B-B14F-4D97-AF65-F5344CB8AC3E}">
        <p14:creationId xmlns:p14="http://schemas.microsoft.com/office/powerpoint/2010/main" val="922076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91F04-55DE-956E-E129-FF1C9A6986B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382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0EC954-DE10-45E5-6E7A-21D890661C5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3655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809DE4-8B42-FF46-A33C-CC931B75769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8828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F2ADE-A7C2-7CBC-5630-0AFCD446AA9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9692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13D12A-34C8-299C-3A14-897CB0E2242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552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08349A-B6CD-F183-0132-672F7C3CD3E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283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9C8064-82CE-1062-F218-22988581B1E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272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224BD1-3A58-A85C-1F96-047CBAC36C8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345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FE8583-9DA6-8ACF-D577-1642DCC4409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5457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3A48EC-ADDA-8811-792A-30EE9E02ECD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381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7871D4-72C4-F754-CE03-39F9F81AB81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299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BD3323-09D9-2469-C4DE-EE04F89B2CF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48448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1254</Words>
  <Application>Microsoft Office PowerPoint</Application>
  <PresentationFormat>Widescreen</PresentationFormat>
  <Paragraphs>57</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Kierklewski</dc:creator>
  <cp:lastModifiedBy>Mark Kierklewski</cp:lastModifiedBy>
  <cp:revision>1</cp:revision>
  <dcterms:created xsi:type="dcterms:W3CDTF">2022-07-13T21:05:57Z</dcterms:created>
  <dcterms:modified xsi:type="dcterms:W3CDTF">2022-07-13T21:53:55Z</dcterms:modified>
</cp:coreProperties>
</file>